
<file path=[Content_Types].xml><?xml version="1.0" encoding="utf-8"?>
<Types xmlns="http://schemas.openxmlformats.org/package/2006/content-types">
  <Default Extension="bin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ju Thomas" initials="AT" lastIdx="1" clrIdx="0">
    <p:extLst>
      <p:ext uri="{19B8F6BF-5375-455C-9EA6-DF929625EA0E}">
        <p15:presenceInfo xmlns:p15="http://schemas.microsoft.com/office/powerpoint/2012/main" userId="S::anju.thomas@ericsson.com::595bb535-8d17-4e4b-9f08-e50d116458c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66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2-11T06:52:57.175" idx="1">
    <p:pos x="6221" y="681"/>
    <p:text/>
    <p:extLst>
      <p:ext uri="{C676402C-5697-4E1C-873F-D02D1690AC5C}">
        <p15:threadingInfo xmlns:p15="http://schemas.microsoft.com/office/powerpoint/2012/main" timeZoneBias="-33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A3F2C-98D4-4EC3-9AB5-76A00F194A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26CBD8-E4B0-4AEB-B57E-D7B8819A0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883A6-8945-441B-93B8-A59FC3453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389B5-8FBF-4E16-B107-48A80A390FBB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DCB1E-86CE-4A2D-ADE5-52FD5C9D3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7BFEC-E434-46A6-834F-2D276527A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E52E-6344-425D-9146-00290E2D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198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17FE5-2032-493A-A437-0D75D3040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9002B7-637C-4E31-83D7-F9F17F34E0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82BB1-B256-42E7-AE18-5F10A341E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389B5-8FBF-4E16-B107-48A80A390FBB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33C61-16F1-4B76-9603-162517EB6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3145B-DAB6-48D2-A64B-CE5D5CC33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E52E-6344-425D-9146-00290E2D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391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D573F0-98EB-4951-85B5-F55894CCF0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0112A5-F4E1-405F-981E-4723AF4A4B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7C116-F0CE-420D-8DCB-C61B71BE1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389B5-8FBF-4E16-B107-48A80A390FBB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51CB7-550B-4879-AEF8-7027A43FF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49736-FD5C-463E-BF2E-A76DBD065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E52E-6344-425D-9146-00290E2D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014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CBF82-A13B-4A32-815E-F7A2936E4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B2354-8A1A-4833-9A11-92058A6B9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467865-9847-44DE-A7B4-AE38055D7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389B5-8FBF-4E16-B107-48A80A390FBB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5F54F-6D19-4990-B1B8-E8134BE3D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5A13BC-4962-4B1B-96F7-746EC95E4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E52E-6344-425D-9146-00290E2D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33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E1ABE-36D6-4CC3-8114-FAAEB9DDD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8E648-C94F-4900-9CFB-03715817F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DBD2A-2776-418B-BF7B-92FE05505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389B5-8FBF-4E16-B107-48A80A390FBB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50434-8EE9-4238-B118-1DDD1B895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F03F4-0B96-447B-9975-4A52BE5B7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E52E-6344-425D-9146-00290E2D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66808-8699-44C2-BE28-C1CD2C729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49845-1821-47F9-AAA2-D994E21179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4B6388-7C61-466F-B50A-BE74CE6D17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36CAC1-47F9-49EC-A64E-B5AE6C2C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389B5-8FBF-4E16-B107-48A80A390FBB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09BEBC-9769-4D8B-B0C7-59C9BE9FC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38DA2-0CC9-4B52-A2BC-B5EC1E702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E52E-6344-425D-9146-00290E2D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54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131D7-1AC3-4216-A898-A4638C3E2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3EAA3B-AD67-4DB6-87EB-91EC2D1AB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6AB7E-7956-4E3C-BEF1-FEF672B67B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AD1566-2DB1-4B6A-B6AE-F18D945D9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9A4FFE-283B-4208-802C-2D6584F950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5183E2-563C-4CE8-B6E9-9AA587A69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389B5-8FBF-4E16-B107-48A80A390FBB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DF9446-C174-46AF-8316-C80D25D84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601AB0-4982-4CE8-8EB5-E0430B30F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E52E-6344-425D-9146-00290E2D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89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A6AD8-F05B-4038-98C6-0FF9D044D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2D637C-87EE-4C7F-8CFD-25998CFF9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389B5-8FBF-4E16-B107-48A80A390FBB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DF16B9-68C5-4A5D-B4B4-64AD1171A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0EB7B1-3B0C-4FC9-A7BE-BA11B8D81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E52E-6344-425D-9146-00290E2D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1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6B776D-9EE3-4F5D-BC61-58F769FA8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389B5-8FBF-4E16-B107-48A80A390FBB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92C452-52F5-4273-8C5F-64765C7C1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6BBBC-9C96-4B55-8466-43C334232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E52E-6344-425D-9146-00290E2D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766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DAFE-4973-4A09-B563-36B0CA115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35706-81CA-484A-A2A9-E0334F98E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16A785-2EB5-4206-AA81-04BCA664F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EE83EB-820C-4619-8607-D8602B237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389B5-8FBF-4E16-B107-48A80A390FBB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AD3A83-3353-49F7-A1A0-965D2FCAF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45D3F2-58C5-489F-AD6D-E0D346E43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E52E-6344-425D-9146-00290E2D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64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FC455-DBDC-42CC-A947-677D92F65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5A8C24-5B5C-40CC-BF57-7D04E6A6FE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16A9B9-A942-4876-94F1-304A7A3C71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7EC33-32A4-4FFC-AC96-8DD22875A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389B5-8FBF-4E16-B107-48A80A390FBB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599B0C-FA55-46E9-A8C2-A620B742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9DEF1-9153-4E9D-9700-B5636B634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E52E-6344-425D-9146-00290E2D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4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9ADBED-BB8A-4651-BCF9-9C4E96075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D0381D-EE3F-4F1F-85F8-45CB76B8D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28D58-A4FB-439B-BB62-3EFF2BB614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389B5-8FBF-4E16-B107-48A80A390FBB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2902F-10AD-43E4-BA0B-344A2F67EC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1433F-41CF-4EDD-93F1-97D4CEFEAC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AE52E-6344-425D-9146-00290E2D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23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bin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E1E05-7CC8-4691-8EB2-E013E61E1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1491" y="116986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Dynamic disabling/enabling  of EMC based on traffic pattern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22F1C7-28A0-403E-86BA-4B746E715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10742"/>
            <a:ext cx="9144000" cy="212568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Anju Thomas</a:t>
            </a:r>
          </a:p>
          <a:p>
            <a:pPr algn="r"/>
            <a:r>
              <a:rPr lang="en-US" dirty="0"/>
              <a:t>Nitin Katiyar</a:t>
            </a:r>
          </a:p>
          <a:p>
            <a:pPr algn="r"/>
            <a:r>
              <a:rPr lang="en-US" dirty="0"/>
              <a:t>Vishal Deep Ajmera</a:t>
            </a:r>
          </a:p>
          <a:p>
            <a:pPr algn="r"/>
            <a:r>
              <a:rPr lang="en-US" dirty="0"/>
              <a:t>Venkatesan Pradeep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image">
            <a:extLst>
              <a:ext uri="{FF2B5EF4-FFF2-40B4-BE49-F238E27FC236}">
                <a16:creationId xmlns:a16="http://schemas.microsoft.com/office/drawing/2014/main" id="{8BC838A1-66BD-4476-BEBC-03CCEBE6C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055" y="429421"/>
            <a:ext cx="723014" cy="740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205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10E91-22D1-4E99-AB2A-0845CDCDE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WHEN TO DISABLE EMC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68F91-5FF7-4965-A14E-1ACBEE224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i="1" dirty="0"/>
          </a:p>
          <a:p>
            <a:r>
              <a:rPr lang="en-US" dirty="0"/>
              <a:t>Factors used to determine if EMC thrashing is happening:</a:t>
            </a:r>
          </a:p>
          <a:p>
            <a:pPr lvl="1">
              <a:buClr>
                <a:schemeClr val="tx1"/>
              </a:buClr>
            </a:pPr>
            <a:endParaRPr lang="en-US" i="1" dirty="0"/>
          </a:p>
          <a:p>
            <a:pPr lvl="1">
              <a:buClr>
                <a:schemeClr val="tx1"/>
              </a:buClr>
            </a:pPr>
            <a:r>
              <a:rPr lang="en-US" i="1" dirty="0"/>
              <a:t>Number of  evictions</a:t>
            </a:r>
          </a:p>
          <a:p>
            <a:pPr lvl="1">
              <a:buClr>
                <a:schemeClr val="tx1"/>
              </a:buClr>
            </a:pPr>
            <a:r>
              <a:rPr lang="en-US" i="1" dirty="0"/>
              <a:t>Number of insertions</a:t>
            </a:r>
          </a:p>
          <a:p>
            <a:pPr lvl="1">
              <a:buClr>
                <a:schemeClr val="tx1"/>
              </a:buClr>
            </a:pPr>
            <a:r>
              <a:rPr lang="en-US" i="1" dirty="0"/>
              <a:t>Number of hits</a:t>
            </a:r>
          </a:p>
          <a:p>
            <a:endParaRPr lang="en-US" i="1" dirty="0"/>
          </a:p>
          <a:p>
            <a:r>
              <a:rPr lang="en-US" i="1" dirty="0"/>
              <a:t>Example: </a:t>
            </a:r>
            <a:endParaRPr lang="en-US" dirty="0"/>
          </a:p>
          <a:p>
            <a:pPr lvl="1"/>
            <a:r>
              <a:rPr lang="en-US" i="1" u="sng" dirty="0"/>
              <a:t>(</a:t>
            </a:r>
            <a:r>
              <a:rPr lang="en-US" i="1" dirty="0"/>
              <a:t>Number of evictions / (Number of insertions + Number of hits)) * 100  &gt; disable threshold (in percentage)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 </a:t>
            </a:r>
            <a:endParaRPr lang="en-US" dirty="0"/>
          </a:p>
          <a:p>
            <a:endParaRPr lang="en-US" dirty="0"/>
          </a:p>
        </p:txBody>
      </p:sp>
      <p:pic>
        <p:nvPicPr>
          <p:cNvPr id="4" name="image">
            <a:extLst>
              <a:ext uri="{FF2B5EF4-FFF2-40B4-BE49-F238E27FC236}">
                <a16:creationId xmlns:a16="http://schemas.microsoft.com/office/drawing/2014/main" id="{E71082D3-C93A-46BD-BFEC-06D831A26B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841" y="429421"/>
            <a:ext cx="482228" cy="48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82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E23D6-91F5-4ED8-AA09-FDB6016CD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ENABLING EMC</a:t>
            </a:r>
            <a:endParaRPr lang="en-US" sz="5400" dirty="0"/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0900357F-DB53-402A-86B4-A236EFD710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53584" y="985652"/>
            <a:ext cx="7020825" cy="51913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1DA023B-EE55-4F6C-97CD-90D39B5390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9447" y="5065878"/>
            <a:ext cx="3895682" cy="1286367"/>
          </a:xfrm>
          <a:prstGeom prst="rect">
            <a:avLst/>
          </a:prstGeom>
        </p:spPr>
      </p:pic>
      <p:pic>
        <p:nvPicPr>
          <p:cNvPr id="16" name="image">
            <a:extLst>
              <a:ext uri="{FF2B5EF4-FFF2-40B4-BE49-F238E27FC236}">
                <a16:creationId xmlns:a16="http://schemas.microsoft.com/office/drawing/2014/main" id="{2960B03E-A935-4E17-8311-20926558A0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841" y="429421"/>
            <a:ext cx="482228" cy="48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551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10E91-22D1-4E99-AB2A-0845CDCDE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WHEN TO RE-ENABLE EMC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68F91-5FF7-4965-A14E-1ACBEE224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know that system has recovered from EMC thrashing?</a:t>
            </a:r>
          </a:p>
          <a:p>
            <a:pPr lvl="1">
              <a:buClr>
                <a:schemeClr val="tx1"/>
              </a:buClr>
            </a:pPr>
            <a:r>
              <a:rPr lang="en-US" i="1" dirty="0"/>
              <a:t>Number of evictions</a:t>
            </a:r>
          </a:p>
          <a:p>
            <a:pPr lvl="1">
              <a:buClr>
                <a:schemeClr val="tx1"/>
              </a:buClr>
            </a:pPr>
            <a:r>
              <a:rPr lang="en-US" i="1" dirty="0"/>
              <a:t>Number of attempted insertions </a:t>
            </a:r>
          </a:p>
          <a:p>
            <a:pPr marL="0" indent="0">
              <a:buNone/>
            </a:pPr>
            <a:r>
              <a:rPr lang="en-US" i="1" dirty="0"/>
              <a:t> </a:t>
            </a:r>
          </a:p>
          <a:p>
            <a:pPr marL="0" indent="0">
              <a:buNone/>
            </a:pPr>
            <a:r>
              <a:rPr lang="en-US" i="1" dirty="0"/>
              <a:t>Example :</a:t>
            </a:r>
          </a:p>
          <a:p>
            <a:pPr marL="457200" lvl="1" indent="0">
              <a:buNone/>
            </a:pPr>
            <a:r>
              <a:rPr lang="en-US" i="1" dirty="0"/>
              <a:t>(Number of  evictions / Number of attempted insertions) *100 &lt; </a:t>
            </a:r>
            <a:r>
              <a:rPr lang="en-US" i="1" dirty="0" err="1"/>
              <a:t>enable_threshold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image">
            <a:extLst>
              <a:ext uri="{FF2B5EF4-FFF2-40B4-BE49-F238E27FC236}">
                <a16:creationId xmlns:a16="http://schemas.microsoft.com/office/drawing/2014/main" id="{E8E8F650-F667-4888-AA65-AC9DFC890A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841" y="429421"/>
            <a:ext cx="482228" cy="48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436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CF207-B46A-428A-8FBA-DF18BD87D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73022-9B0A-4CE3-A468-9A51A0CD4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Static cache configuration  not suitable for customer deployments</a:t>
            </a:r>
          </a:p>
          <a:p>
            <a:r>
              <a:rPr lang="en-US" dirty="0"/>
              <a:t>Performance of EMC dependent on traffic pattern.</a:t>
            </a:r>
          </a:p>
          <a:p>
            <a:r>
              <a:rPr lang="en-US" dirty="0"/>
              <a:t>Certain traffic pattern can negate the advantages of having EMC</a:t>
            </a:r>
          </a:p>
          <a:p>
            <a:r>
              <a:rPr lang="en-US" dirty="0"/>
              <a:t>System should be able to learn and adapt to enable and disable EMC to give </a:t>
            </a:r>
            <a:r>
              <a:rPr lang="en-US"/>
              <a:t>maximum performance</a:t>
            </a:r>
            <a:endParaRPr lang="en-US" dirty="0"/>
          </a:p>
        </p:txBody>
      </p:sp>
      <p:pic>
        <p:nvPicPr>
          <p:cNvPr id="4" name="image">
            <a:extLst>
              <a:ext uri="{FF2B5EF4-FFF2-40B4-BE49-F238E27FC236}">
                <a16:creationId xmlns:a16="http://schemas.microsoft.com/office/drawing/2014/main" id="{5C35FC99-1D65-4E29-BD80-73304E6A2A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841" y="429421"/>
            <a:ext cx="482228" cy="48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771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9B331-5A8D-4C1A-8BCF-02B04C64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829" y="2103437"/>
            <a:ext cx="10515600" cy="2729820"/>
          </a:xfrm>
        </p:spPr>
        <p:txBody>
          <a:bodyPr>
            <a:normAutofit/>
          </a:bodyPr>
          <a:lstStyle/>
          <a:p>
            <a:pPr algn="ctr"/>
            <a:r>
              <a:rPr lang="en-US" sz="8000" b="1" dirty="0"/>
              <a:t>THANK YOU</a:t>
            </a:r>
          </a:p>
        </p:txBody>
      </p:sp>
      <p:pic>
        <p:nvPicPr>
          <p:cNvPr id="3" name="image">
            <a:extLst>
              <a:ext uri="{FF2B5EF4-FFF2-40B4-BE49-F238E27FC236}">
                <a16:creationId xmlns:a16="http://schemas.microsoft.com/office/drawing/2014/main" id="{150C3B8C-A512-4BDA-9A5D-A42E76762B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841" y="429421"/>
            <a:ext cx="482228" cy="48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84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E1E05-7CC8-4691-8EB2-E013E61E1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1485" y="421575"/>
            <a:ext cx="9144000" cy="86986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AGENDA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22F1C7-28A0-403E-86BA-4B746E715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989" y="1674420"/>
            <a:ext cx="9144000" cy="4762005"/>
          </a:xfrm>
        </p:spPr>
        <p:txBody>
          <a:bodyPr/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400" dirty="0"/>
              <a:t>Cache lookup path in OVS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400" dirty="0"/>
              <a:t> EMC vs SMC - A closer look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400" dirty="0"/>
              <a:t> Why dynamic 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400" dirty="0"/>
              <a:t> Solution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400" dirty="0"/>
              <a:t> Summary</a:t>
            </a:r>
          </a:p>
          <a:p>
            <a:pPr algn="l"/>
            <a:endParaRPr lang="en-US" dirty="0"/>
          </a:p>
        </p:txBody>
      </p:sp>
      <p:pic>
        <p:nvPicPr>
          <p:cNvPr id="4" name="image">
            <a:extLst>
              <a:ext uri="{FF2B5EF4-FFF2-40B4-BE49-F238E27FC236}">
                <a16:creationId xmlns:a16="http://schemas.microsoft.com/office/drawing/2014/main" id="{8BC838A1-66BD-4476-BEBC-03CCEBE6C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841" y="429421"/>
            <a:ext cx="482228" cy="48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016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E1E05-7CC8-4691-8EB2-E013E61E1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2727" y="209601"/>
            <a:ext cx="9144000" cy="86986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CACHE LOOKUP</a:t>
            </a:r>
            <a:endParaRPr lang="en-US" dirty="0"/>
          </a:p>
        </p:txBody>
      </p:sp>
      <p:pic>
        <p:nvPicPr>
          <p:cNvPr id="4" name="image">
            <a:extLst>
              <a:ext uri="{FF2B5EF4-FFF2-40B4-BE49-F238E27FC236}">
                <a16:creationId xmlns:a16="http://schemas.microsoft.com/office/drawing/2014/main" id="{8BC838A1-66BD-4476-BEBC-03CCEBE6C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841" y="429421"/>
            <a:ext cx="482228" cy="48243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9DB4E1A3-7631-4DA7-89E5-2339F15014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7795" y="1163781"/>
            <a:ext cx="8341862" cy="5484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366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E1E05-7CC8-4691-8EB2-E013E61E1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6888" y="144203"/>
            <a:ext cx="9499392" cy="86986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EMC LAYOUT</a:t>
            </a:r>
            <a:endParaRPr lang="en-US" dirty="0"/>
          </a:p>
        </p:txBody>
      </p:sp>
      <p:pic>
        <p:nvPicPr>
          <p:cNvPr id="4" name="image">
            <a:extLst>
              <a:ext uri="{FF2B5EF4-FFF2-40B4-BE49-F238E27FC236}">
                <a16:creationId xmlns:a16="http://schemas.microsoft.com/office/drawing/2014/main" id="{8BC838A1-66BD-4476-BEBC-03CCEBE6C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841" y="429421"/>
            <a:ext cx="482228" cy="48243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1038EFE4-2FA5-43AA-BFDA-7E6C40F3C4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9481" y="1438531"/>
            <a:ext cx="7376799" cy="5035732"/>
          </a:xfrm>
          <a:prstGeom prst="rect">
            <a:avLst/>
          </a:prstGeom>
        </p:spPr>
      </p:pic>
      <p:sp>
        <p:nvSpPr>
          <p:cNvPr id="22" name="Subtitle 21">
            <a:extLst>
              <a:ext uri="{FF2B5EF4-FFF2-40B4-BE49-F238E27FC236}">
                <a16:creationId xmlns:a16="http://schemas.microsoft.com/office/drawing/2014/main" id="{1914C546-9CEF-410D-A6D3-ACCF5D1720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517" y="1116281"/>
            <a:ext cx="11079678" cy="5486400"/>
          </a:xfrm>
        </p:spPr>
        <p:txBody>
          <a:bodyPr>
            <a:normAutofit/>
          </a:bodyPr>
          <a:lstStyle/>
          <a:p>
            <a:pPr algn="l"/>
            <a:r>
              <a:rPr lang="en-US" dirty="0" err="1"/>
              <a:t>emc_cache</a:t>
            </a:r>
            <a:endParaRPr lang="en-US" dirty="0"/>
          </a:p>
          <a:p>
            <a:pPr algn="l"/>
            <a:r>
              <a:rPr lang="en-US" dirty="0"/>
              <a:t>                       1                                                             </a:t>
            </a:r>
            <a:r>
              <a:rPr lang="en-US" dirty="0" err="1"/>
              <a:t>emc_entry</a:t>
            </a:r>
            <a:endParaRPr lang="en-US" dirty="0"/>
          </a:p>
          <a:p>
            <a:pPr algn="l"/>
            <a:r>
              <a:rPr lang="en-US" dirty="0"/>
              <a:t>                       2</a:t>
            </a:r>
          </a:p>
          <a:p>
            <a:pPr algn="l"/>
            <a:r>
              <a:rPr lang="en-US" dirty="0"/>
              <a:t>                       . </a:t>
            </a:r>
          </a:p>
          <a:p>
            <a:pPr algn="l"/>
            <a:r>
              <a:rPr lang="en-US" dirty="0"/>
              <a:t>                       .</a:t>
            </a:r>
          </a:p>
          <a:p>
            <a:pPr algn="l"/>
            <a:r>
              <a:rPr lang="en-US" dirty="0"/>
              <a:t>                                                                                                </a:t>
            </a:r>
          </a:p>
          <a:p>
            <a:pPr algn="l"/>
            <a:r>
              <a:rPr lang="en-US" sz="1400" dirty="0"/>
              <a:t>                                                                                                                                                          </a:t>
            </a:r>
            <a:r>
              <a:rPr lang="en-US" dirty="0"/>
              <a:t>                       .                                                                             </a:t>
            </a:r>
          </a:p>
          <a:p>
            <a:pPr algn="l"/>
            <a:r>
              <a:rPr lang="en-US" dirty="0"/>
              <a:t>                       .</a:t>
            </a:r>
          </a:p>
          <a:p>
            <a:pPr algn="l"/>
            <a:r>
              <a:rPr lang="en-US" dirty="0"/>
              <a:t>                       .</a:t>
            </a: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r>
              <a:rPr lang="en-US" dirty="0"/>
              <a:t>                 8192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17A088-FD34-40C7-921B-BA4F249CCCFA}"/>
              </a:ext>
            </a:extLst>
          </p:cNvPr>
          <p:cNvSpPr txBox="1"/>
          <p:nvPr/>
        </p:nvSpPr>
        <p:spPr>
          <a:xfrm>
            <a:off x="6843561" y="3296653"/>
            <a:ext cx="2107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pmd</a:t>
            </a:r>
            <a:r>
              <a:rPr lang="en-US" dirty="0"/>
              <a:t>-&gt;</a:t>
            </a:r>
            <a:r>
              <a:rPr lang="en-US" dirty="0" err="1"/>
              <a:t>flow_table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444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E1E05-7CC8-4691-8EB2-E013E61E1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6888" y="144203"/>
            <a:ext cx="9499392" cy="86986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SMC LAYOUT</a:t>
            </a:r>
            <a:endParaRPr lang="en-US" dirty="0"/>
          </a:p>
        </p:txBody>
      </p:sp>
      <p:pic>
        <p:nvPicPr>
          <p:cNvPr id="4" name="image">
            <a:extLst>
              <a:ext uri="{FF2B5EF4-FFF2-40B4-BE49-F238E27FC236}">
                <a16:creationId xmlns:a16="http://schemas.microsoft.com/office/drawing/2014/main" id="{8BC838A1-66BD-4476-BEBC-03CCEBE6C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841" y="429421"/>
            <a:ext cx="482228" cy="48243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71F7008-F7C8-47A4-B216-4840E4A441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1361" y="1456259"/>
            <a:ext cx="8071804" cy="5084505"/>
          </a:xfrm>
          <a:prstGeom prst="rect">
            <a:avLst/>
          </a:prstGeom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5696F048-F16A-4E8E-BF49-0C8B393D25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887" y="1014071"/>
            <a:ext cx="10892953" cy="5541108"/>
          </a:xfrm>
        </p:spPr>
        <p:txBody>
          <a:bodyPr/>
          <a:lstStyle/>
          <a:p>
            <a:pPr algn="l"/>
            <a:r>
              <a:rPr lang="en-US" dirty="0"/>
              <a:t>                        </a:t>
            </a:r>
            <a:r>
              <a:rPr lang="en-US" dirty="0" err="1"/>
              <a:t>smc_cache</a:t>
            </a:r>
            <a:r>
              <a:rPr lang="en-US" dirty="0"/>
              <a:t>                                                                    </a:t>
            </a:r>
          </a:p>
          <a:p>
            <a:pPr algn="l"/>
            <a:r>
              <a:rPr lang="en-US" dirty="0"/>
              <a:t>                                        1</a:t>
            </a:r>
          </a:p>
          <a:p>
            <a:pPr algn="l"/>
            <a:r>
              <a:rPr lang="en-US" dirty="0"/>
              <a:t>                                        2</a:t>
            </a:r>
          </a:p>
          <a:p>
            <a:pPr algn="l"/>
            <a:r>
              <a:rPr lang="en-US" dirty="0"/>
              <a:t>           bucket1               3</a:t>
            </a:r>
          </a:p>
          <a:p>
            <a:pPr algn="l"/>
            <a:r>
              <a:rPr lang="en-US" dirty="0"/>
              <a:t>                                        4</a:t>
            </a:r>
          </a:p>
          <a:p>
            <a:pPr algn="l"/>
            <a:r>
              <a:rPr lang="en-US" dirty="0"/>
              <a:t>                                                                                                                   </a:t>
            </a: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r>
              <a:rPr lang="en-US" dirty="0"/>
              <a:t>                          1048576   </a:t>
            </a:r>
          </a:p>
          <a:p>
            <a:pPr algn="l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E8001F-FFA6-4A00-8696-A167D9B7BD5D}"/>
              </a:ext>
            </a:extLst>
          </p:cNvPr>
          <p:cNvSpPr txBox="1"/>
          <p:nvPr/>
        </p:nvSpPr>
        <p:spPr>
          <a:xfrm>
            <a:off x="8873569" y="3059668"/>
            <a:ext cx="2107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pmd</a:t>
            </a:r>
            <a:r>
              <a:rPr lang="en-US" dirty="0"/>
              <a:t>-&gt;</a:t>
            </a:r>
            <a:r>
              <a:rPr lang="en-US" dirty="0" err="1"/>
              <a:t>flow_table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837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2E302-9478-4A83-9003-71B9F3E93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dirty="0"/>
              <a:t>EMC vs SMC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70BAE-5CBE-45E5-B767-3FEFCE0FE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0660"/>
            <a:ext cx="10515600" cy="4906303"/>
          </a:xfrm>
        </p:spPr>
        <p:txBody>
          <a:bodyPr>
            <a:normAutofit/>
          </a:bodyPr>
          <a:lstStyle/>
          <a:p>
            <a:r>
              <a:rPr lang="en-US" dirty="0"/>
              <a:t>Both use 5 tuple hash or RSS hash </a:t>
            </a:r>
          </a:p>
          <a:p>
            <a:r>
              <a:rPr lang="en-US" dirty="0"/>
              <a:t>EMC:</a:t>
            </a:r>
          </a:p>
          <a:p>
            <a:pPr lvl="1"/>
            <a:r>
              <a:rPr lang="en-US" dirty="0"/>
              <a:t>Each hash can index two entries (13 bits at a time)</a:t>
            </a:r>
          </a:p>
          <a:p>
            <a:pPr lvl="1"/>
            <a:r>
              <a:rPr lang="en-US" dirty="0"/>
              <a:t>Each entry stores hash, </a:t>
            </a:r>
            <a:r>
              <a:rPr lang="en-US" dirty="0" err="1"/>
              <a:t>miniflow</a:t>
            </a:r>
            <a:r>
              <a:rPr lang="en-US" dirty="0"/>
              <a:t> &amp; pointer to flow in </a:t>
            </a:r>
            <a:r>
              <a:rPr lang="en-US" dirty="0" err="1"/>
              <a:t>pmd</a:t>
            </a:r>
            <a:r>
              <a:rPr lang="en-US" dirty="0"/>
              <a:t> flow table.</a:t>
            </a:r>
          </a:p>
          <a:p>
            <a:pPr lvl="1"/>
            <a:r>
              <a:rPr lang="en-US" dirty="0"/>
              <a:t> 2^13 = 8192 EMC entries</a:t>
            </a:r>
          </a:p>
          <a:p>
            <a:pPr lvl="1"/>
            <a:r>
              <a:rPr lang="en-US" dirty="0"/>
              <a:t>Memory footprint</a:t>
            </a:r>
          </a:p>
          <a:p>
            <a:r>
              <a:rPr lang="en-US" dirty="0"/>
              <a:t>SMC:</a:t>
            </a:r>
          </a:p>
          <a:p>
            <a:pPr lvl="1"/>
            <a:r>
              <a:rPr lang="en-US" dirty="0"/>
              <a:t>Number of buckets = 1 &lt;&lt; 18 = 262,144</a:t>
            </a:r>
          </a:p>
          <a:p>
            <a:pPr lvl="1"/>
            <a:r>
              <a:rPr lang="en-US" dirty="0"/>
              <a:t>4 entries per bucket</a:t>
            </a:r>
          </a:p>
          <a:p>
            <a:pPr lvl="1"/>
            <a:r>
              <a:rPr lang="en-US" dirty="0"/>
              <a:t>Each entry stores 16 bit signature &amp; 16-bit index to flow in </a:t>
            </a:r>
            <a:r>
              <a:rPr lang="en-US" dirty="0" err="1"/>
              <a:t>pmd</a:t>
            </a:r>
            <a:r>
              <a:rPr lang="en-US" dirty="0"/>
              <a:t> flow table.</a:t>
            </a:r>
          </a:p>
          <a:p>
            <a:endParaRPr lang="en-US" dirty="0"/>
          </a:p>
        </p:txBody>
      </p:sp>
      <p:pic>
        <p:nvPicPr>
          <p:cNvPr id="4" name="image">
            <a:extLst>
              <a:ext uri="{FF2B5EF4-FFF2-40B4-BE49-F238E27FC236}">
                <a16:creationId xmlns:a16="http://schemas.microsoft.com/office/drawing/2014/main" id="{D299BB38-E6F5-4E23-BE11-69E904ED97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841" y="429421"/>
            <a:ext cx="482228" cy="48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177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2E302-9478-4A83-9003-71B9F3E93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dirty="0"/>
              <a:t>WHY DYNAMIC ?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70BAE-5CBE-45E5-B767-3FEFCE0FE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1922"/>
            <a:ext cx="10515600" cy="4455041"/>
          </a:xfrm>
        </p:spPr>
        <p:txBody>
          <a:bodyPr>
            <a:normAutofit/>
          </a:bodyPr>
          <a:lstStyle/>
          <a:p>
            <a:r>
              <a:rPr lang="en-US" dirty="0"/>
              <a:t>Avoid EMC thrashing (causes performance degradation)</a:t>
            </a:r>
          </a:p>
          <a:p>
            <a:r>
              <a:rPr lang="en-US" dirty="0"/>
              <a:t>Need to adapt to varying traffic pattern </a:t>
            </a:r>
          </a:p>
          <a:p>
            <a:r>
              <a:rPr lang="en-US" dirty="0"/>
              <a:t>Utilize EMC &amp; SMC efficiently</a:t>
            </a:r>
          </a:p>
          <a:p>
            <a:r>
              <a:rPr lang="en-US" dirty="0"/>
              <a:t>Observations on actual customer deployments</a:t>
            </a:r>
          </a:p>
          <a:p>
            <a:endParaRPr lang="en-US" dirty="0"/>
          </a:p>
        </p:txBody>
      </p:sp>
      <p:pic>
        <p:nvPicPr>
          <p:cNvPr id="4" name="image">
            <a:extLst>
              <a:ext uri="{FF2B5EF4-FFF2-40B4-BE49-F238E27FC236}">
                <a16:creationId xmlns:a16="http://schemas.microsoft.com/office/drawing/2014/main" id="{3A0970E0-76C9-4DD2-9F01-2AEB55F3A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841" y="429421"/>
            <a:ext cx="482228" cy="48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581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2E302-9478-4A83-9003-71B9F3E93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dirty="0"/>
              <a:t>PROPOSED SOLUTION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70BAE-5CBE-45E5-B767-3FEFCE0FE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818"/>
            <a:ext cx="10515600" cy="5096308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Identify if system has frequent EMC thrashing.</a:t>
            </a:r>
          </a:p>
          <a:p>
            <a:pPr>
              <a:buClr>
                <a:schemeClr val="tx1"/>
              </a:buClr>
            </a:pPr>
            <a:r>
              <a:rPr lang="en-US" dirty="0"/>
              <a:t>Use this information to dynamically disable EMC thereby eliminating ‘cache thrashing’ scenario and improving packet switching performance</a:t>
            </a:r>
          </a:p>
          <a:p>
            <a:pPr>
              <a:buClr>
                <a:schemeClr val="tx1"/>
              </a:buClr>
            </a:pPr>
            <a:r>
              <a:rPr lang="en-US" dirty="0"/>
              <a:t>Once EMC has been disabled the OVS would periodically turn on the EMC  insertion but will not perform EMC  lookup for packets processing as part of dry run. </a:t>
            </a:r>
          </a:p>
          <a:p>
            <a:pPr>
              <a:buClr>
                <a:schemeClr val="tx1"/>
              </a:buClr>
            </a:pPr>
            <a:r>
              <a:rPr lang="en-US" dirty="0"/>
              <a:t>Post some soaking time, check if EMC is still consistently thrashed or not .</a:t>
            </a:r>
          </a:p>
          <a:p>
            <a:pPr>
              <a:buClr>
                <a:schemeClr val="tx1"/>
              </a:buClr>
            </a:pPr>
            <a:r>
              <a:rPr lang="en-US" dirty="0"/>
              <a:t>If system has recovered for multiple such iterations we enable EMC .</a:t>
            </a:r>
          </a:p>
          <a:p>
            <a:pPr>
              <a:buClr>
                <a:schemeClr val="tx1"/>
              </a:buClr>
            </a:pPr>
            <a:r>
              <a:rPr lang="en-US" sz="2800" dirty="0"/>
              <a:t>If system has still not recovered evaluate the system after some  </a:t>
            </a:r>
            <a:r>
              <a:rPr lang="en-US" sz="2800" dirty="0" err="1"/>
              <a:t>backoff</a:t>
            </a:r>
            <a:r>
              <a:rPr lang="en-US" sz="2800" dirty="0"/>
              <a:t> period</a:t>
            </a:r>
          </a:p>
        </p:txBody>
      </p:sp>
      <p:pic>
        <p:nvPicPr>
          <p:cNvPr id="5" name="image">
            <a:extLst>
              <a:ext uri="{FF2B5EF4-FFF2-40B4-BE49-F238E27FC236}">
                <a16:creationId xmlns:a16="http://schemas.microsoft.com/office/drawing/2014/main" id="{8DC5E283-EFC3-4F2B-A2B5-163A44D5CC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8834" y="417874"/>
            <a:ext cx="482228" cy="48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482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2E302-9478-4A83-9003-71B9F3E93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dirty="0"/>
              <a:t>DISABLING EMC</a:t>
            </a:r>
            <a:endParaRPr lang="en-US" sz="54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048F6BB-AC95-4EEB-89C0-3D05C27302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6661" y="1081088"/>
            <a:ext cx="7558678" cy="5095875"/>
          </a:xfrm>
          <a:prstGeom prst="rect">
            <a:avLst/>
          </a:prstGeom>
        </p:spPr>
      </p:pic>
      <p:pic>
        <p:nvPicPr>
          <p:cNvPr id="5" name="image">
            <a:extLst>
              <a:ext uri="{FF2B5EF4-FFF2-40B4-BE49-F238E27FC236}">
                <a16:creationId xmlns:a16="http://schemas.microsoft.com/office/drawing/2014/main" id="{1C6489BE-7EBA-4464-9C55-4FFA706DFB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841" y="429421"/>
            <a:ext cx="482228" cy="4824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1CB4FE-8CB5-4834-BB0F-BA99B3A82DAE}"/>
              </a:ext>
            </a:extLst>
          </p:cNvPr>
          <p:cNvSpPr txBox="1"/>
          <p:nvPr/>
        </p:nvSpPr>
        <p:spPr>
          <a:xfrm>
            <a:off x="4286800" y="3066871"/>
            <a:ext cx="1327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Repeat N     Iterations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BC1AAF-5ED5-4D9B-9BB4-F367AE92C068}"/>
              </a:ext>
            </a:extLst>
          </p:cNvPr>
          <p:cNvSpPr txBox="1"/>
          <p:nvPr/>
        </p:nvSpPr>
        <p:spPr>
          <a:xfrm>
            <a:off x="7574461" y="4267200"/>
            <a:ext cx="658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64CC65-51B1-47DF-87E7-CEB369873257}"/>
              </a:ext>
            </a:extLst>
          </p:cNvPr>
          <p:cNvSpPr txBox="1"/>
          <p:nvPr/>
        </p:nvSpPr>
        <p:spPr>
          <a:xfrm>
            <a:off x="6176469" y="4274885"/>
            <a:ext cx="658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BCDE9C-CC83-4D4C-A2CB-DB8CDFDED1DA}"/>
              </a:ext>
            </a:extLst>
          </p:cNvPr>
          <p:cNvSpPr txBox="1"/>
          <p:nvPr/>
        </p:nvSpPr>
        <p:spPr>
          <a:xfrm>
            <a:off x="4041059" y="1553496"/>
            <a:ext cx="157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Sampling time </a:t>
            </a:r>
          </a:p>
        </p:txBody>
      </p:sp>
    </p:spTree>
    <p:extLst>
      <p:ext uri="{BB962C8B-B14F-4D97-AF65-F5344CB8AC3E}">
        <p14:creationId xmlns:p14="http://schemas.microsoft.com/office/powerpoint/2010/main" val="3735060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</TotalTime>
  <Words>406</Words>
  <Application>Microsoft Office PowerPoint</Application>
  <PresentationFormat>Widescreen</PresentationFormat>
  <Paragraphs>93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Dynamic disabling/enabling  of EMC based on traffic pattern</vt:lpstr>
      <vt:lpstr>AGENDA</vt:lpstr>
      <vt:lpstr>CACHE LOOKUP</vt:lpstr>
      <vt:lpstr>EMC LAYOUT</vt:lpstr>
      <vt:lpstr>SMC LAYOUT</vt:lpstr>
      <vt:lpstr>EMC vs SMC</vt:lpstr>
      <vt:lpstr>WHY DYNAMIC ?</vt:lpstr>
      <vt:lpstr>PROPOSED SOLUTION</vt:lpstr>
      <vt:lpstr>DISABLING EMC</vt:lpstr>
      <vt:lpstr>WHEN TO DISABLE EMC</vt:lpstr>
      <vt:lpstr>ENABLING EMC</vt:lpstr>
      <vt:lpstr>WHEN TO RE-ENABLE EMC</vt:lpstr>
      <vt:lpstr>SUMMARY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disabling/enabling  of EMC based on traffic pattern</dc:title>
  <dc:creator>Anju Thomas</dc:creator>
  <cp:lastModifiedBy>Anju Thomas</cp:lastModifiedBy>
  <cp:revision>48</cp:revision>
  <dcterms:created xsi:type="dcterms:W3CDTF">2019-12-10T13:38:48Z</dcterms:created>
  <dcterms:modified xsi:type="dcterms:W3CDTF">2019-12-11T12:25:00Z</dcterms:modified>
</cp:coreProperties>
</file>